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77" r:id="rId8"/>
    <p:sldId id="278" r:id="rId9"/>
    <p:sldId id="279" r:id="rId10"/>
    <p:sldId id="261" r:id="rId11"/>
    <p:sldId id="262" r:id="rId12"/>
    <p:sldId id="263" r:id="rId13"/>
    <p:sldId id="264" r:id="rId14"/>
    <p:sldId id="265" r:id="rId15"/>
    <p:sldId id="266" r:id="rId16"/>
    <p:sldId id="276" r:id="rId17"/>
    <p:sldId id="267" r:id="rId18"/>
    <p:sldId id="268" r:id="rId19"/>
    <p:sldId id="269" r:id="rId20"/>
    <p:sldId id="270" r:id="rId21"/>
    <p:sldId id="271" r:id="rId22"/>
    <p:sldId id="272" r:id="rId23"/>
    <p:sldId id="281" r:id="rId24"/>
    <p:sldId id="282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56" y="-25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0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7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7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47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8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8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B477A-2DB0-43BC-8EDE-F3EE64B77351}" type="datetimeFigureOut">
              <a:rPr lang="en-US" smtClean="0"/>
              <a:t>2015-05-13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3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0"/>
            <a:ext cx="8382000" cy="23622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/>
            </a:r>
            <a:br>
              <a:rPr lang="en-US" sz="3600" dirty="0" smtClean="0">
                <a:solidFill>
                  <a:srgbClr val="C00000"/>
                </a:solidFill>
              </a:rPr>
            </a:br>
            <a:r>
              <a:rPr lang="en-US" sz="3600" dirty="0" smtClean="0">
                <a:solidFill>
                  <a:srgbClr val="C00000"/>
                </a:solidFill>
              </a:rPr>
              <a:t>Autonomous Ground Support Equipment</a:t>
            </a:r>
            <a:br>
              <a:rPr lang="en-US" sz="3600" dirty="0" smtClean="0">
                <a:solidFill>
                  <a:srgbClr val="C00000"/>
                </a:solidFill>
              </a:rPr>
            </a:br>
            <a:r>
              <a:rPr lang="en-US" sz="3600" dirty="0" smtClean="0">
                <a:solidFill>
                  <a:srgbClr val="C00000"/>
                </a:solidFill>
              </a:rPr>
              <a:t>Design, Construction &amp; Implementation</a:t>
            </a:r>
            <a:br>
              <a:rPr lang="en-US" sz="3600" dirty="0" smtClean="0">
                <a:solidFill>
                  <a:srgbClr val="C00000"/>
                </a:solidFill>
              </a:rPr>
            </a:br>
            <a:r>
              <a:rPr lang="en-US" sz="3600" dirty="0" smtClean="0"/>
              <a:t>NASA Student Launch Initiative</a:t>
            </a:r>
            <a:r>
              <a:rPr lang="en-US" sz="3600" dirty="0" smtClean="0">
                <a:solidFill>
                  <a:srgbClr val="C00000"/>
                </a:solidFill>
              </a:rPr>
              <a:t/>
            </a:r>
            <a:br>
              <a:rPr lang="en-US" sz="3600" dirty="0" smtClean="0">
                <a:solidFill>
                  <a:srgbClr val="C00000"/>
                </a:solidFill>
              </a:rPr>
            </a:b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114800"/>
            <a:ext cx="8382000" cy="2209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Pranav Srinivas Kumar &amp; William Emfinger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Dr. Anilkumar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Vanderbilt Aerospace Club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2014-15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Aerospace Club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sponsored by the Department of Mechanical Engineering and the Boeing Corporation.</a:t>
            </a:r>
          </a:p>
        </p:txBody>
      </p:sp>
    </p:spTree>
    <p:extLst>
      <p:ext uri="{BB962C8B-B14F-4D97-AF65-F5344CB8AC3E}">
        <p14:creationId xmlns:p14="http://schemas.microsoft.com/office/powerpoint/2010/main" val="21562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Image Processing – Sample Detection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23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OpenCV software library</a:t>
            </a:r>
          </a:p>
          <a:p>
            <a:r>
              <a:rPr lang="en-US" dirty="0" smtClean="0"/>
              <a:t>Computer vision to classify and track observed objects in real-time</a:t>
            </a:r>
          </a:p>
          <a:p>
            <a:r>
              <a:rPr lang="en-US" dirty="0" smtClean="0"/>
              <a:t>Periodic Processing</a:t>
            </a:r>
          </a:p>
          <a:p>
            <a:pPr lvl="1"/>
            <a:r>
              <a:rPr lang="en-US" sz="2600" dirty="0" smtClean="0"/>
              <a:t>Convert RGB image frame to HSV/Grayscale image frame</a:t>
            </a:r>
          </a:p>
          <a:p>
            <a:pPr lvl="1"/>
            <a:r>
              <a:rPr lang="en-US" sz="2600" dirty="0" smtClean="0"/>
              <a:t>Apply thresholding, filtering, erosion and dilation procedures</a:t>
            </a:r>
          </a:p>
          <a:p>
            <a:pPr lvl="1"/>
            <a:r>
              <a:rPr lang="en-US" sz="2600" dirty="0" smtClean="0"/>
              <a:t>Draw contours around detected objects</a:t>
            </a:r>
          </a:p>
          <a:p>
            <a:pPr lvl="1"/>
            <a:r>
              <a:rPr lang="en-US" sz="2600" dirty="0" smtClean="0"/>
              <a:t>Calculate position &amp; relative orientation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Real-time Object Tracking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23011"/>
            <a:ext cx="5498574" cy="519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" y="1292484"/>
            <a:ext cx="3372256" cy="526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8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Heuristics - Area-based Filtering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17644"/>
            <a:ext cx="8715980" cy="493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1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Low Light Testing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752600"/>
            <a:ext cx="8858250" cy="463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0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Multiple Sample Detection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4" y="1291270"/>
            <a:ext cx="7679946" cy="541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5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Payload Bay Marker Detection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89439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5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User Input Panel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0" y="1447800"/>
            <a:ext cx="8602580" cy="524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21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Software Development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Robot Operating System &amp; ROSMOD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06" y="157003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Distributed Embedded System</a:t>
            </a:r>
          </a:p>
          <a:p>
            <a:r>
              <a:rPr lang="en-US" sz="2800" dirty="0" smtClean="0"/>
              <a:t>Use Robot Operating System</a:t>
            </a:r>
          </a:p>
          <a:p>
            <a:pPr lvl="1"/>
            <a:r>
              <a:rPr lang="en-US" sz="2400" dirty="0" smtClean="0"/>
              <a:t>ROSMOD Component Model	</a:t>
            </a:r>
          </a:p>
          <a:p>
            <a:pPr lvl="1"/>
            <a:r>
              <a:rPr lang="en-US" sz="2400" dirty="0" smtClean="0"/>
              <a:t>Modeling, Code Generation &amp; Deployment tool suite</a:t>
            </a:r>
          </a:p>
          <a:p>
            <a:endParaRPr lang="en-US" sz="28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634818" cy="324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66918"/>
            <a:ext cx="4154906" cy="321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8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ROSMOD Projects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Software Workspace Model</a:t>
            </a:r>
          </a:p>
          <a:p>
            <a:pPr lvl="1"/>
            <a:r>
              <a:rPr lang="en-US" dirty="0" smtClean="0"/>
              <a:t>Messages, Services &amp; Component definitions</a:t>
            </a:r>
          </a:p>
          <a:p>
            <a:pPr lvl="1"/>
            <a:r>
              <a:rPr lang="en-US" i="1" dirty="0" smtClean="0"/>
              <a:t>Workspace &amp; build system generation</a:t>
            </a:r>
            <a:endParaRPr lang="en-US" i="1" dirty="0"/>
          </a:p>
          <a:p>
            <a:r>
              <a:rPr lang="en-US" dirty="0" smtClean="0"/>
              <a:t>Hardware Model</a:t>
            </a:r>
          </a:p>
          <a:p>
            <a:pPr lvl="1"/>
            <a:r>
              <a:rPr lang="en-US" dirty="0" smtClean="0"/>
              <a:t>IP Address, Architecture &amp; network topology</a:t>
            </a:r>
            <a:endParaRPr lang="en-US" dirty="0"/>
          </a:p>
          <a:p>
            <a:r>
              <a:rPr lang="en-US" dirty="0" smtClean="0"/>
              <a:t>Deployment Model</a:t>
            </a:r>
          </a:p>
          <a:p>
            <a:pPr lvl="1"/>
            <a:r>
              <a:rPr lang="en-US" dirty="0" smtClean="0"/>
              <a:t>Process-to-Hardware mapping </a:t>
            </a:r>
          </a:p>
          <a:p>
            <a:pPr lvl="1"/>
            <a:r>
              <a:rPr lang="en-US" dirty="0" smtClean="0"/>
              <a:t>Component Instantiation in processes</a:t>
            </a:r>
          </a:p>
          <a:p>
            <a:pPr lvl="1"/>
            <a:r>
              <a:rPr lang="en-US" i="1" dirty="0" smtClean="0"/>
              <a:t>Deployment-specific XML Generation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640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Textual Language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467600" cy="564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03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Overview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Autonomous Ground Support</a:t>
            </a:r>
          </a:p>
          <a:p>
            <a:pPr lvl="1"/>
            <a:r>
              <a:rPr lang="en-US" dirty="0" smtClean="0"/>
              <a:t>Sample Retrieval</a:t>
            </a:r>
          </a:p>
          <a:p>
            <a:r>
              <a:rPr lang="en-US" dirty="0" smtClean="0"/>
              <a:t>Design Goals</a:t>
            </a:r>
          </a:p>
          <a:p>
            <a:pPr lvl="1"/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Robustness</a:t>
            </a:r>
          </a:p>
          <a:p>
            <a:r>
              <a:rPr lang="en-US" dirty="0" smtClean="0"/>
              <a:t>Design Considerations</a:t>
            </a:r>
          </a:p>
          <a:p>
            <a:pPr lvl="1"/>
            <a:r>
              <a:rPr lang="en-US" dirty="0" smtClean="0"/>
              <a:t>Minimum degrees of freedom</a:t>
            </a:r>
          </a:p>
          <a:p>
            <a:pPr lvl="1"/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Distributed Embedded System</a:t>
            </a:r>
          </a:p>
          <a:p>
            <a:pPr lvl="1"/>
            <a:r>
              <a:rPr lang="en-US" dirty="0" smtClean="0"/>
              <a:t>User Input Panel</a:t>
            </a:r>
          </a:p>
          <a:p>
            <a:pPr lvl="1"/>
            <a:r>
              <a:rPr lang="en-US" dirty="0" smtClean="0"/>
              <a:t>Model-driven software </a:t>
            </a:r>
          </a:p>
          <a:p>
            <a:pPr marL="457200" lvl="1" indent="0">
              <a:buNone/>
            </a:pPr>
            <a:r>
              <a:rPr lang="en-US" dirty="0" smtClean="0"/>
              <a:t>     development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26" y="800122"/>
            <a:ext cx="3555274" cy="575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6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Graphical Editor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3314" name="Picture 2" descr="C:\Users\Kelsier\Downloads\rosmod_ed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96324" cy="495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2275582"/>
            <a:ext cx="20574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Definitions of ROS Messages &amp; Services that are used by component ports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019800" y="2296794"/>
            <a:ext cx="18288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Definitions of all Components in the “motor_control” Application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790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Workspace Code Generation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4339" name="Picture 3" descr="C:\Users\Kelsier\Downloads\high_level_control_pack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75576"/>
            <a:ext cx="5486400" cy="434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34" y="1609726"/>
            <a:ext cx="3157666" cy="509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11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7010400" cy="484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81713" y="3276600"/>
            <a:ext cx="2986087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Generated Skeleton Code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26358"/>
            <a:ext cx="2819400" cy="305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7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AGSE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447800"/>
            <a:ext cx="838835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077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AGSE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1447800"/>
            <a:ext cx="83693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866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Vanderbilt Aerospace Club 2014-2015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1266" name="Picture 2" descr="C:\Users\Kelsier\Pictures\Mini V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42" y="1295400"/>
            <a:ext cx="853675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8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Mechanical Construction (1/3)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88" y="1371601"/>
            <a:ext cx="8458200" cy="2362199"/>
          </a:xfrm>
        </p:spPr>
        <p:txBody>
          <a:bodyPr>
            <a:normAutofit/>
          </a:bodyPr>
          <a:lstStyle/>
          <a:p>
            <a:r>
              <a:rPr lang="en-US" u="sng" dirty="0" smtClean="0"/>
              <a:t>AGSE Base Table</a:t>
            </a:r>
          </a:p>
          <a:p>
            <a:pPr lvl="1"/>
            <a:r>
              <a:rPr lang="en-US" dirty="0" smtClean="0"/>
              <a:t>25.5” tall and up to 19.5” radial reach</a:t>
            </a:r>
          </a:p>
          <a:p>
            <a:pPr lvl="1"/>
            <a:r>
              <a:rPr lang="en-US" dirty="0" smtClean="0"/>
              <a:t>Adjustable leveling feet</a:t>
            </a:r>
          </a:p>
          <a:p>
            <a:pPr lvl="1"/>
            <a:r>
              <a:rPr lang="en-US" dirty="0" smtClean="0"/>
              <a:t>Rocket stand and Base rotation system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733800"/>
            <a:ext cx="4551693" cy="301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2" y="3733800"/>
            <a:ext cx="4430918" cy="297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8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Mechanical Construction (2/3)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u="sng" dirty="0" smtClean="0"/>
              <a:t>Lead Screw Linear Actuation</a:t>
            </a:r>
          </a:p>
          <a:p>
            <a:pPr lvl="1"/>
            <a:r>
              <a:rPr lang="en-US" dirty="0" smtClean="0"/>
              <a:t>Faulhaber 12V, 8.1W motors</a:t>
            </a:r>
          </a:p>
          <a:p>
            <a:pPr lvl="1"/>
            <a:r>
              <a:rPr lang="en-US" dirty="0" smtClean="0"/>
              <a:t>Vertical carriage supports a horizontal powertrain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4" y="3460592"/>
            <a:ext cx="4300176" cy="316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373359"/>
            <a:ext cx="3153676" cy="334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03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Mechanical Construction (3/3)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362" y="1554892"/>
            <a:ext cx="5862638" cy="4464908"/>
          </a:xfrm>
        </p:spPr>
        <p:txBody>
          <a:bodyPr>
            <a:normAutofit/>
          </a:bodyPr>
          <a:lstStyle/>
          <a:p>
            <a:r>
              <a:rPr lang="en-US" u="sng" dirty="0" smtClean="0"/>
              <a:t>AGSE Gripper</a:t>
            </a:r>
          </a:p>
          <a:p>
            <a:pPr lvl="1"/>
            <a:r>
              <a:rPr lang="en-US" dirty="0" smtClean="0"/>
              <a:t>Optimized phalange curvature</a:t>
            </a:r>
          </a:p>
          <a:p>
            <a:pPr lvl="1"/>
            <a:r>
              <a:rPr lang="en-US" dirty="0" smtClean="0"/>
              <a:t>Acrylic “gear box”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16564"/>
            <a:ext cx="3073188" cy="521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51360"/>
            <a:ext cx="3734238" cy="337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5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904684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76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AGSE Electronics (1/3)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Developed custom PCB</a:t>
            </a:r>
          </a:p>
          <a:p>
            <a:pPr lvl="1"/>
            <a:r>
              <a:rPr lang="en-US" dirty="0" smtClean="0"/>
              <a:t>Attaches to </a:t>
            </a:r>
            <a:r>
              <a:rPr lang="en-US" dirty="0" err="1" smtClean="0"/>
              <a:t>BeagleBone</a:t>
            </a:r>
            <a:r>
              <a:rPr lang="en-US" dirty="0" smtClean="0"/>
              <a:t> Black as a cape</a:t>
            </a:r>
          </a:p>
          <a:p>
            <a:r>
              <a:rPr lang="en-US" dirty="0" smtClean="0"/>
              <a:t>Provides functionality for</a:t>
            </a:r>
          </a:p>
          <a:p>
            <a:pPr lvl="1"/>
            <a:r>
              <a:rPr lang="en-US" dirty="0" smtClean="0"/>
              <a:t>Serial buffer for UART from 3.3V to 5V for control of servos</a:t>
            </a:r>
          </a:p>
          <a:p>
            <a:pPr lvl="1"/>
            <a:r>
              <a:rPr lang="en-US" dirty="0" smtClean="0"/>
              <a:t>H-Bridge for Vertical Motor</a:t>
            </a:r>
          </a:p>
          <a:p>
            <a:pPr lvl="1"/>
            <a:r>
              <a:rPr lang="en-US" dirty="0" smtClean="0"/>
              <a:t>H-Bridge for Radial Motor</a:t>
            </a:r>
          </a:p>
          <a:p>
            <a:pPr lvl="1"/>
            <a:r>
              <a:rPr lang="en-US" dirty="0" smtClean="0"/>
              <a:t>Power supply from main 12V system</a:t>
            </a:r>
          </a:p>
          <a:p>
            <a:pPr lvl="1"/>
            <a:r>
              <a:rPr lang="en-US" dirty="0" smtClean="0"/>
              <a:t>Radial axis quadrature encoder</a:t>
            </a:r>
          </a:p>
          <a:p>
            <a:pPr lvl="1"/>
            <a:r>
              <a:rPr lang="en-US" dirty="0" smtClean="0"/>
              <a:t>Vertical axis quadrature 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2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AGSE Electronics (2/3)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5468"/>
            <a:ext cx="3511674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9299"/>
            <a:ext cx="3352800" cy="517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5FF97561-28EE-459A-B678-C1F1F19F217D" descr="5FF97561-28EE-459A-B678-C1F1F19F217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21224" r="15795" b="13036"/>
          <a:stretch/>
        </p:blipFill>
        <p:spPr bwMode="auto">
          <a:xfrm>
            <a:off x="-1" y="2667000"/>
            <a:ext cx="6054561" cy="379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AGSE Electronics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(3/3)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17359" r="13694" b="17776"/>
          <a:stretch/>
        </p:blipFill>
        <p:spPr bwMode="auto">
          <a:xfrm>
            <a:off x="5077615" y="0"/>
            <a:ext cx="4047850" cy="236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23872" r="6080" b="13809"/>
          <a:stretch/>
        </p:blipFill>
        <p:spPr bwMode="auto">
          <a:xfrm>
            <a:off x="5640537" y="2366318"/>
            <a:ext cx="3484928" cy="452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056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122</TotalTime>
  <Words>336</Words>
  <Application>Microsoft Office PowerPoint</Application>
  <PresentationFormat>On-screen Show (4:3)</PresentationFormat>
  <Paragraphs>85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 Autonomous Ground Support Equipment Design, Construction &amp; Implementation NASA Student Launch Initiative </vt:lpstr>
      <vt:lpstr>Overview</vt:lpstr>
      <vt:lpstr>Mechanical Construction (1/3)</vt:lpstr>
      <vt:lpstr>Mechanical Construction (2/3)</vt:lpstr>
      <vt:lpstr>Mechanical Construction (3/3)</vt:lpstr>
      <vt:lpstr>AGSE Overview</vt:lpstr>
      <vt:lpstr>AGSE Electronics (1/3)</vt:lpstr>
      <vt:lpstr>AGSE Electronics (2/3)</vt:lpstr>
      <vt:lpstr>AGSE Electronics  (3/3)</vt:lpstr>
      <vt:lpstr>Image Processing – Sample Detection</vt:lpstr>
      <vt:lpstr>Real-time Object Tracking</vt:lpstr>
      <vt:lpstr>Heuristics - Area-based Filtering</vt:lpstr>
      <vt:lpstr>Low Light Testing</vt:lpstr>
      <vt:lpstr>Multiple Sample Detection</vt:lpstr>
      <vt:lpstr>Payload Bay Marker Detection</vt:lpstr>
      <vt:lpstr>User Input Panel</vt:lpstr>
      <vt:lpstr>Software Development Robot Operating System &amp; ROSMOD</vt:lpstr>
      <vt:lpstr>ROSMOD Projects</vt:lpstr>
      <vt:lpstr>Textual Language</vt:lpstr>
      <vt:lpstr>Graphical Editor </vt:lpstr>
      <vt:lpstr>Workspace Code Generation</vt:lpstr>
      <vt:lpstr>Generated Skeleton Code</vt:lpstr>
      <vt:lpstr>AGSE Performance</vt:lpstr>
      <vt:lpstr>AGSE Performance</vt:lpstr>
      <vt:lpstr>Vanderbilt Aerospace Club 2014-2015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Ground Support Equipment Design, Construction &amp; Implementation NASA Student Launch Initiative</dc:title>
  <dc:creator>Kelsier</dc:creator>
  <cp:lastModifiedBy>William Emfinger</cp:lastModifiedBy>
  <cp:revision>168</cp:revision>
  <dcterms:created xsi:type="dcterms:W3CDTF">2015-05-13T16:08:47Z</dcterms:created>
  <dcterms:modified xsi:type="dcterms:W3CDTF">2015-05-13T19:10:16Z</dcterms:modified>
</cp:coreProperties>
</file>